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1" r:id="rId3"/>
  </p:sldIdLst>
  <p:sldSz cx="10691813" cy="75612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A92"/>
    <a:srgbClr val="4FA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457"/>
            <a:ext cx="9088041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1414"/>
            <a:ext cx="8018860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66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6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567"/>
            <a:ext cx="2305422" cy="64078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567"/>
            <a:ext cx="6782619" cy="640782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52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34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5067"/>
            <a:ext cx="9221689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60097"/>
            <a:ext cx="9221689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82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4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836"/>
            <a:ext cx="4544021" cy="47975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836"/>
            <a:ext cx="4544021" cy="47975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21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569"/>
            <a:ext cx="9221689" cy="14614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560"/>
            <a:ext cx="452313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961"/>
            <a:ext cx="4523137" cy="40624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560"/>
            <a:ext cx="4545413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961"/>
            <a:ext cx="4545413" cy="40624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71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48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14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4084"/>
            <a:ext cx="3448388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683"/>
            <a:ext cx="5412730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8379"/>
            <a:ext cx="3448388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09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4084"/>
            <a:ext cx="3448388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683"/>
            <a:ext cx="5412730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8379"/>
            <a:ext cx="3448388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36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569"/>
            <a:ext cx="9221689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836"/>
            <a:ext cx="9221689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3CD5EC-1AB2-4FC6-92ED-26CDDC3764E2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8172"/>
            <a:ext cx="360848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1A77E4-0F51-4EDA-8A3C-9A09230560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66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@performetbien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performetbien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68058"/>
            <a:ext cx="3881120" cy="7647075"/>
            <a:chOff x="0" y="-38100"/>
            <a:chExt cx="1100779" cy="401346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100779" cy="3975366"/>
            </a:xfrm>
            <a:custGeom>
              <a:avLst/>
              <a:gdLst/>
              <a:ahLst/>
              <a:cxnLst/>
              <a:rect l="l" t="t" r="r" b="b"/>
              <a:pathLst>
                <a:path w="1100779" h="3965635">
                  <a:moveTo>
                    <a:pt x="0" y="0"/>
                  </a:moveTo>
                  <a:lnTo>
                    <a:pt x="1100779" y="0"/>
                  </a:lnTo>
                  <a:lnTo>
                    <a:pt x="1100779" y="3965635"/>
                  </a:lnTo>
                  <a:lnTo>
                    <a:pt x="0" y="396563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00779" cy="4003735"/>
            </a:xfrm>
            <a:prstGeom prst="rect">
              <a:avLst/>
            </a:prstGeom>
            <a:grpFill/>
          </p:spPr>
          <p:txBody>
            <a:bodyPr lIns="35920" tIns="35920" rIns="35920" bIns="35920" rtlCol="0" anchor="ctr"/>
            <a:lstStyle/>
            <a:p>
              <a:pPr algn="ctr">
                <a:lnSpc>
                  <a:spcPts val="990"/>
                </a:lnSpc>
              </a:pPr>
              <a:endParaRPr lang="fr-FR" sz="1273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0" y="116079"/>
            <a:ext cx="3829283" cy="1134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060"/>
              </a:lnSpc>
              <a:defRPr sz="2800" b="1" spc="52">
                <a:solidFill>
                  <a:srgbClr val="000000"/>
                </a:solidFill>
                <a:latin typeface="Segoe Print" panose="02000600000000000000" pitchFamily="2" charset="0"/>
                <a:ea typeface="Canva Student Font"/>
                <a:cs typeface="Canva Student Font"/>
              </a:defRPr>
            </a:lvl1pPr>
          </a:lstStyle>
          <a:p>
            <a:pPr>
              <a:lnSpc>
                <a:spcPts val="3000"/>
              </a:lnSpc>
            </a:pPr>
            <a:r>
              <a:rPr lang="fr-FR" sz="2000" b="1" spc="146" dirty="0">
                <a:solidFill>
                  <a:srgbClr val="027A92"/>
                </a:solidFill>
                <a:sym typeface="Canva Student Font"/>
              </a:rPr>
              <a:t>Communiquer efficacement face à des personnalités complexes</a:t>
            </a:r>
            <a:endParaRPr lang="fr-FR" sz="2000" dirty="0">
              <a:solidFill>
                <a:srgbClr val="027A92"/>
              </a:solidFill>
              <a:sym typeface="Canva Student Fo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2472" y="1897063"/>
            <a:ext cx="2255520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8"/>
              </a:lnSpc>
              <a:spcBef>
                <a:spcPct val="0"/>
              </a:spcBef>
            </a:pPr>
            <a:r>
              <a:rPr lang="fr-FR" sz="1200" b="1" spc="146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Objectifs pédagogiques</a:t>
            </a: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5168796-B5EB-70D2-273C-957C94C9B9A1}"/>
              </a:ext>
            </a:extLst>
          </p:cNvPr>
          <p:cNvSpPr>
            <a:spLocks noChangeAspect="1"/>
          </p:cNvSpPr>
          <p:nvPr/>
        </p:nvSpPr>
        <p:spPr>
          <a:xfrm>
            <a:off x="3014783" y="1944568"/>
            <a:ext cx="4682983" cy="3388709"/>
          </a:xfrm>
          <a:custGeom>
            <a:avLst/>
            <a:gdLst/>
            <a:ahLst/>
            <a:cxnLst/>
            <a:rect l="l" t="t" r="r" b="b"/>
            <a:pathLst>
              <a:path w="5666849" h="3983323">
                <a:moveTo>
                  <a:pt x="0" y="0"/>
                </a:moveTo>
                <a:lnTo>
                  <a:pt x="5666849" y="0"/>
                </a:lnTo>
                <a:lnTo>
                  <a:pt x="5666849" y="3983323"/>
                </a:lnTo>
                <a:lnTo>
                  <a:pt x="0" y="3983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30764" y="5148649"/>
            <a:ext cx="3182678" cy="763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140090" lvl="1" indent="-70045">
              <a:lnSpc>
                <a:spcPts val="1527"/>
              </a:lnSpc>
              <a:buFont typeface="Arial"/>
              <a:buChar char="•"/>
              <a:defRPr sz="1200" spc="16">
                <a:solidFill>
                  <a:srgbClr val="FFFFFF"/>
                </a:solidFill>
                <a:ea typeface="Canva Sans"/>
                <a:cs typeface="Canva Sans"/>
              </a:defRPr>
            </a:lvl2pPr>
          </a:lstStyle>
          <a:p>
            <a:pPr lvl="1"/>
            <a:r>
              <a:rPr lang="fr-FR" dirty="0">
                <a:sym typeface="Canva Sans"/>
              </a:rPr>
              <a:t>Managers et encadrants de proximité, responsable RH, collaborateurs confrontés à des situations relationnelles complexes</a:t>
            </a:r>
          </a:p>
          <a:p>
            <a:pPr lvl="1"/>
            <a:r>
              <a:rPr lang="fr-FR" dirty="0">
                <a:sym typeface="Canva Sans"/>
              </a:rPr>
              <a:t>Pas de prérequis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883D7937-7D4F-7187-29EB-8367882032C4}"/>
              </a:ext>
            </a:extLst>
          </p:cNvPr>
          <p:cNvSpPr txBox="1"/>
          <p:nvPr/>
        </p:nvSpPr>
        <p:spPr>
          <a:xfrm>
            <a:off x="662472" y="4768962"/>
            <a:ext cx="1224710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8"/>
              </a:lnSpc>
              <a:spcBef>
                <a:spcPct val="0"/>
              </a:spcBef>
            </a:pPr>
            <a:r>
              <a:rPr lang="fr-FR" sz="1200" b="1" spc="146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Public cible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24FF846-72E6-9435-46CF-C83DC5467140}"/>
              </a:ext>
            </a:extLst>
          </p:cNvPr>
          <p:cNvGrpSpPr/>
          <p:nvPr/>
        </p:nvGrpSpPr>
        <p:grpSpPr>
          <a:xfrm>
            <a:off x="6810693" y="-84034"/>
            <a:ext cx="3881120" cy="7647075"/>
            <a:chOff x="0" y="-38100"/>
            <a:chExt cx="1100779" cy="4013466"/>
          </a:xfrm>
          <a:solidFill>
            <a:srgbClr val="027A92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AE3223F9-6087-EBCE-D2FA-F21EA0D31B5F}"/>
                </a:ext>
              </a:extLst>
            </p:cNvPr>
            <p:cNvSpPr/>
            <p:nvPr/>
          </p:nvSpPr>
          <p:spPr>
            <a:xfrm>
              <a:off x="0" y="0"/>
              <a:ext cx="1100779" cy="3975366"/>
            </a:xfrm>
            <a:custGeom>
              <a:avLst/>
              <a:gdLst/>
              <a:ahLst/>
              <a:cxnLst/>
              <a:rect l="l" t="t" r="r" b="b"/>
              <a:pathLst>
                <a:path w="1100779" h="3965635">
                  <a:moveTo>
                    <a:pt x="0" y="0"/>
                  </a:moveTo>
                  <a:lnTo>
                    <a:pt x="1100779" y="0"/>
                  </a:lnTo>
                  <a:lnTo>
                    <a:pt x="1100779" y="3965635"/>
                  </a:lnTo>
                  <a:lnTo>
                    <a:pt x="0" y="396563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6CF59F34-C69D-5B62-B90D-030055275D66}"/>
                </a:ext>
              </a:extLst>
            </p:cNvPr>
            <p:cNvSpPr txBox="1"/>
            <p:nvPr/>
          </p:nvSpPr>
          <p:spPr>
            <a:xfrm>
              <a:off x="0" y="-38100"/>
              <a:ext cx="1100779" cy="4003735"/>
            </a:xfrm>
            <a:prstGeom prst="rect">
              <a:avLst/>
            </a:prstGeom>
            <a:grpFill/>
          </p:spPr>
          <p:txBody>
            <a:bodyPr lIns="35920" tIns="35920" rIns="35920" bIns="35920" rtlCol="0" anchor="ctr"/>
            <a:lstStyle/>
            <a:p>
              <a:pPr algn="ctr">
                <a:lnSpc>
                  <a:spcPts val="990"/>
                </a:lnSpc>
              </a:pPr>
              <a:endParaRPr lang="fr-FR" sz="1273" dirty="0"/>
            </a:p>
          </p:txBody>
        </p:sp>
      </p:grpSp>
      <p:sp>
        <p:nvSpPr>
          <p:cNvPr id="9" name="TextBox 12">
            <a:extLst>
              <a:ext uri="{FF2B5EF4-FFF2-40B4-BE49-F238E27FC236}">
                <a16:creationId xmlns:a16="http://schemas.microsoft.com/office/drawing/2014/main" id="{FAC4C3EF-0BBA-2C94-B087-6AE48F9D5004}"/>
              </a:ext>
            </a:extLst>
          </p:cNvPr>
          <p:cNvSpPr txBox="1"/>
          <p:nvPr/>
        </p:nvSpPr>
        <p:spPr>
          <a:xfrm>
            <a:off x="7713512" y="202044"/>
            <a:ext cx="2255520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8"/>
              </a:lnSpc>
              <a:spcBef>
                <a:spcPct val="0"/>
              </a:spcBef>
            </a:pPr>
            <a:r>
              <a:rPr lang="fr-FR" sz="1200" b="1" spc="146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Durée de la formation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29CEBFEC-9B36-6A20-0DE5-090B70123D39}"/>
              </a:ext>
            </a:extLst>
          </p:cNvPr>
          <p:cNvSpPr txBox="1"/>
          <p:nvPr/>
        </p:nvSpPr>
        <p:spPr>
          <a:xfrm>
            <a:off x="7020665" y="448934"/>
            <a:ext cx="3461176" cy="186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045" lvl="1">
              <a:lnSpc>
                <a:spcPts val="1527"/>
              </a:lnSpc>
            </a:pPr>
            <a:r>
              <a:rPr lang="fr-FR" sz="1200" spc="16" dirty="0">
                <a:solidFill>
                  <a:srgbClr val="FFFFFF"/>
                </a:solidFill>
                <a:ea typeface="Canva Sans"/>
                <a:cs typeface="Canva Sans"/>
                <a:sym typeface="Canva Sans"/>
              </a:rPr>
              <a:t>14 heures, en présentiel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314FCC20-45E3-18EF-45C5-1825897E7CDA}"/>
              </a:ext>
            </a:extLst>
          </p:cNvPr>
          <p:cNvSpPr txBox="1"/>
          <p:nvPr/>
        </p:nvSpPr>
        <p:spPr>
          <a:xfrm>
            <a:off x="7713512" y="6220912"/>
            <a:ext cx="2255520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8"/>
              </a:lnSpc>
              <a:spcBef>
                <a:spcPct val="0"/>
              </a:spcBef>
            </a:pPr>
            <a:r>
              <a:rPr lang="fr-FR" sz="1200" b="1" spc="146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Suivi de la formation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C6248D8-17BD-2847-7560-3A989F215B29}"/>
              </a:ext>
            </a:extLst>
          </p:cNvPr>
          <p:cNvSpPr txBox="1"/>
          <p:nvPr/>
        </p:nvSpPr>
        <p:spPr>
          <a:xfrm>
            <a:off x="7713512" y="4370790"/>
            <a:ext cx="2255520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8"/>
              </a:lnSpc>
              <a:spcBef>
                <a:spcPct val="0"/>
              </a:spcBef>
            </a:pPr>
            <a:r>
              <a:rPr lang="fr-FR" sz="1200" b="1" spc="146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Modalités d’évaluation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5DADE28E-E850-3570-6572-2DB3AC784D21}"/>
              </a:ext>
            </a:extLst>
          </p:cNvPr>
          <p:cNvSpPr txBox="1"/>
          <p:nvPr/>
        </p:nvSpPr>
        <p:spPr>
          <a:xfrm>
            <a:off x="7713512" y="1476767"/>
            <a:ext cx="2255520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8"/>
              </a:lnSpc>
              <a:spcBef>
                <a:spcPct val="0"/>
              </a:spcBef>
            </a:pPr>
            <a:r>
              <a:rPr lang="fr-FR" sz="1200" b="1" spc="146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Comment participer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BEEFA13A-8F12-19A4-D6C0-9784BCFFC1D6}"/>
              </a:ext>
            </a:extLst>
          </p:cNvPr>
          <p:cNvSpPr txBox="1"/>
          <p:nvPr/>
        </p:nvSpPr>
        <p:spPr>
          <a:xfrm>
            <a:off x="6907484" y="1755445"/>
            <a:ext cx="3461176" cy="2302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045" lvl="1">
              <a:lnSpc>
                <a:spcPts val="1527"/>
              </a:lnSpc>
            </a:pPr>
            <a:r>
              <a:rPr lang="fr-FR" sz="1200" i="1" u="sng" spc="16" dirty="0">
                <a:solidFill>
                  <a:srgbClr val="FFFFFF"/>
                </a:solidFill>
                <a:ea typeface="Canva Sans"/>
                <a:cs typeface="Canva Sans"/>
                <a:sym typeface="Canva Sans"/>
              </a:rPr>
              <a:t>En intra-entreprise : </a:t>
            </a:r>
          </a:p>
          <a:p>
            <a:pPr marL="70045" lvl="1">
              <a:lnSpc>
                <a:spcPts val="1527"/>
              </a:lnSpc>
            </a:pPr>
            <a:r>
              <a:rPr lang="fr-FR" sz="1200" spc="16" dirty="0">
                <a:solidFill>
                  <a:srgbClr val="FFFFFF"/>
                </a:solidFill>
                <a:ea typeface="Canva Sans"/>
                <a:cs typeface="Canva Sans"/>
                <a:sym typeface="Canva Sans"/>
              </a:rPr>
              <a:t>De 1 à 10 participants</a:t>
            </a:r>
          </a:p>
          <a:p>
            <a:pPr marL="70045" lvl="1">
              <a:lnSpc>
                <a:spcPts val="1527"/>
              </a:lnSpc>
            </a:pPr>
            <a:r>
              <a:rPr lang="fr-FR" sz="1200" spc="16" dirty="0">
                <a:solidFill>
                  <a:srgbClr val="FFFFFF"/>
                </a:solidFill>
                <a:ea typeface="Canva Sans"/>
                <a:cs typeface="Canva Sans"/>
                <a:sym typeface="Canva Sans"/>
              </a:rPr>
              <a:t>Délai : 1 mois avant la prestation afin de définir la date, les modalités et la liste des participants</a:t>
            </a:r>
          </a:p>
          <a:p>
            <a:pPr marL="70045" lvl="1">
              <a:lnSpc>
                <a:spcPts val="1527"/>
              </a:lnSpc>
            </a:pPr>
            <a:endParaRPr lang="fr-FR" sz="800" spc="16" dirty="0">
              <a:solidFill>
                <a:srgbClr val="FFFFFF"/>
              </a:solidFill>
              <a:ea typeface="Canva Sans"/>
              <a:cs typeface="Canva Sans"/>
              <a:sym typeface="Canva Sans"/>
            </a:endParaRPr>
          </a:p>
          <a:p>
            <a:pPr marL="70045" lvl="1">
              <a:lnSpc>
                <a:spcPts val="1527"/>
              </a:lnSpc>
            </a:pPr>
            <a:r>
              <a:rPr lang="fr-FR" sz="1200" i="1" u="sng" spc="16" dirty="0">
                <a:solidFill>
                  <a:srgbClr val="FFFFFF"/>
                </a:solidFill>
                <a:ea typeface="Canva Sans"/>
                <a:cs typeface="Canva Sans"/>
                <a:sym typeface="Canva Sans"/>
              </a:rPr>
              <a:t>En inter-entreprise :</a:t>
            </a:r>
          </a:p>
          <a:p>
            <a:pPr marL="70045" lvl="1">
              <a:lnSpc>
                <a:spcPts val="1527"/>
              </a:lnSpc>
            </a:pPr>
            <a:r>
              <a:rPr lang="fr-FR" sz="1200" spc="16" dirty="0">
                <a:solidFill>
                  <a:srgbClr val="FFFFFF"/>
                </a:solidFill>
                <a:ea typeface="Canva Sans"/>
                <a:cs typeface="Canva Sans"/>
                <a:sym typeface="Canva Sans"/>
              </a:rPr>
              <a:t>De 4 à 10 participants</a:t>
            </a:r>
          </a:p>
          <a:p>
            <a:pPr marL="70045" lvl="1">
              <a:lnSpc>
                <a:spcPts val="1527"/>
              </a:lnSpc>
            </a:pPr>
            <a:r>
              <a:rPr lang="fr-FR" sz="1200" spc="16" dirty="0">
                <a:solidFill>
                  <a:srgbClr val="FFFFFF"/>
                </a:solidFill>
                <a:ea typeface="Canva Sans"/>
                <a:cs typeface="Canva Sans"/>
                <a:sym typeface="Canva Sans"/>
              </a:rPr>
              <a:t>Selon calendrier disponible sur demande et sous réserve d’inscription 15 jours avant le début de la session de formation.</a:t>
            </a:r>
          </a:p>
          <a:p>
            <a:pPr marL="70045" lvl="1">
              <a:lnSpc>
                <a:spcPts val="1527"/>
              </a:lnSpc>
            </a:pPr>
            <a:r>
              <a:rPr lang="fr-FR" sz="1200" spc="16" dirty="0">
                <a:solidFill>
                  <a:srgbClr val="FFFFFF"/>
                </a:solidFill>
                <a:ea typeface="Canva Sans"/>
                <a:cs typeface="Canva Sans"/>
                <a:sym typeface="Canva Sans"/>
              </a:rPr>
              <a:t>La formation se déroulera dans les locaux choisis par le prestataire.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F49EE5A-CE0E-BB36-08C9-2576F31974A0}"/>
              </a:ext>
            </a:extLst>
          </p:cNvPr>
          <p:cNvSpPr txBox="1"/>
          <p:nvPr/>
        </p:nvSpPr>
        <p:spPr>
          <a:xfrm>
            <a:off x="7020665" y="4642581"/>
            <a:ext cx="346117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70045" lvl="1">
              <a:lnSpc>
                <a:spcPts val="1527"/>
              </a:lnSpc>
              <a:defRPr sz="1200" i="1" u="sng" spc="16">
                <a:solidFill>
                  <a:srgbClr val="FFFFFF"/>
                </a:solidFill>
                <a:ea typeface="Canva Sans"/>
                <a:cs typeface="Canva Sans"/>
              </a:defRPr>
            </a:lvl2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sym typeface="Gilda Display"/>
              </a:rPr>
              <a:t>Evaluation diagnostique, formative, sommative </a:t>
            </a:r>
          </a:p>
          <a:p>
            <a:r>
              <a:rPr lang="fr-FR" sz="1200" dirty="0">
                <a:solidFill>
                  <a:schemeClr val="bg1"/>
                </a:solidFill>
                <a:sym typeface="Gilda Display"/>
              </a:rPr>
              <a:t>(positionnement en entrée et fin de formation, évaluation orale tout au long de la formation et lors des mise en situation)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sym typeface="Gilda Display"/>
              </a:rPr>
              <a:t>Bilan à chaud et à froid (questionnaire google </a:t>
            </a:r>
            <a:r>
              <a:rPr lang="fr-FR" sz="1200" dirty="0" err="1">
                <a:solidFill>
                  <a:schemeClr val="bg1"/>
                </a:solidFill>
                <a:sym typeface="Gilda Display"/>
              </a:rPr>
              <a:t>form</a:t>
            </a:r>
            <a:r>
              <a:rPr lang="fr-FR" sz="1200" dirty="0">
                <a:solidFill>
                  <a:schemeClr val="bg1"/>
                </a:solidFill>
                <a:sym typeface="Gilda Display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sym typeface="Gilda Display"/>
              </a:rPr>
              <a:t>Evaluation d’impact (plan d’action individuel)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1087B392-6ADB-37FE-490B-27C9C5862BEF}"/>
              </a:ext>
            </a:extLst>
          </p:cNvPr>
          <p:cNvSpPr txBox="1"/>
          <p:nvPr/>
        </p:nvSpPr>
        <p:spPr>
          <a:xfrm>
            <a:off x="7020665" y="6447394"/>
            <a:ext cx="3461176" cy="763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045" lvl="1">
              <a:lnSpc>
                <a:spcPts val="1527"/>
              </a:lnSpc>
            </a:pPr>
            <a:r>
              <a:rPr lang="fr-FR" sz="1200" spc="16" dirty="0">
                <a:solidFill>
                  <a:srgbClr val="FFFFFF"/>
                </a:solidFill>
                <a:ea typeface="Canva Sans"/>
                <a:cs typeface="Canva Sans"/>
                <a:sym typeface="Canva Sans"/>
              </a:rPr>
              <a:t>Attestation de présence à signer chaque demi-journée</a:t>
            </a:r>
          </a:p>
          <a:p>
            <a:pPr marL="70045" lvl="1">
              <a:lnSpc>
                <a:spcPts val="1527"/>
              </a:lnSpc>
            </a:pPr>
            <a:r>
              <a:rPr lang="fr-FR" sz="1200" spc="16" dirty="0">
                <a:solidFill>
                  <a:srgbClr val="FFFFFF"/>
                </a:solidFill>
                <a:ea typeface="Canva Sans"/>
                <a:cs typeface="Canva Sans"/>
                <a:sym typeface="Canva Sans"/>
              </a:rPr>
              <a:t>Certificat de réalisation remis à l’issue de la formation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6F632B62-7FCB-794F-7552-CD6590E4EE16}"/>
              </a:ext>
            </a:extLst>
          </p:cNvPr>
          <p:cNvSpPr txBox="1"/>
          <p:nvPr/>
        </p:nvSpPr>
        <p:spPr>
          <a:xfrm>
            <a:off x="662472" y="6498317"/>
            <a:ext cx="3337527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8"/>
              </a:lnSpc>
              <a:spcBef>
                <a:spcPct val="0"/>
              </a:spcBef>
            </a:pPr>
            <a:r>
              <a:rPr lang="fr-FR" sz="1200" b="1" spc="146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Personnes en situation de handicap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99DF313-47D9-AAFA-4A93-B922CA5509F5}"/>
              </a:ext>
            </a:extLst>
          </p:cNvPr>
          <p:cNvSpPr txBox="1"/>
          <p:nvPr/>
        </p:nvSpPr>
        <p:spPr>
          <a:xfrm>
            <a:off x="198893" y="6829017"/>
            <a:ext cx="333752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140090" lvl="1" indent="-70045">
              <a:lnSpc>
                <a:spcPts val="1527"/>
              </a:lnSpc>
              <a:buFont typeface="Arial"/>
              <a:buChar char="•"/>
              <a:defRPr sz="1200" spc="16">
                <a:solidFill>
                  <a:srgbClr val="FFFFFF"/>
                </a:solidFill>
                <a:ea typeface="Canva Sans"/>
                <a:cs typeface="Canva Sans"/>
              </a:defRPr>
            </a:lvl2pPr>
          </a:lstStyle>
          <a:p>
            <a:r>
              <a:rPr lang="fr-FR" sz="1200" dirty="0">
                <a:solidFill>
                  <a:schemeClr val="bg1"/>
                </a:solidFill>
                <a:sym typeface="Gilda Display"/>
              </a:rPr>
              <a:t>Contacter Stéphanie Olivier pour étudier ensemble les possibilités d’adaptation</a:t>
            </a:r>
          </a:p>
          <a:p>
            <a:r>
              <a:rPr lang="fr-FR" sz="1200" dirty="0">
                <a:solidFill>
                  <a:schemeClr val="bg1"/>
                </a:solidFill>
                <a:sym typeface="Gilda Display"/>
              </a:rPr>
              <a:t>Tel :  06 49 22 89 74 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760E701-591B-A163-7AC4-A04F76CC5C8B}"/>
              </a:ext>
            </a:extLst>
          </p:cNvPr>
          <p:cNvSpPr txBox="1"/>
          <p:nvPr/>
        </p:nvSpPr>
        <p:spPr>
          <a:xfrm>
            <a:off x="3978790" y="5289515"/>
            <a:ext cx="2831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Stéphanie Olivier</a:t>
            </a:r>
          </a:p>
          <a:p>
            <a:r>
              <a:rPr lang="fr-FR" sz="1400" dirty="0"/>
              <a:t>Tel : 06 49 22 89 74</a:t>
            </a:r>
          </a:p>
          <a:p>
            <a:r>
              <a:rPr lang="fr-FR" sz="1400" dirty="0"/>
              <a:t>Mail : </a:t>
            </a:r>
            <a:r>
              <a:rPr lang="fr-FR" sz="1400" dirty="0">
                <a:hlinkClick r:id="rId3"/>
              </a:rPr>
              <a:t>stephanie@performetbien.fr</a:t>
            </a:r>
            <a:endParaRPr lang="fr-FR" sz="1400" dirty="0"/>
          </a:p>
          <a:p>
            <a:r>
              <a:rPr lang="fr-FR" sz="1400" dirty="0">
                <a:hlinkClick r:id="rId4"/>
              </a:rPr>
              <a:t>www.performetbien.fr</a:t>
            </a:r>
            <a:endParaRPr lang="fr-FR" sz="14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04555EF-9597-A797-19C0-FF43E6143BA6}"/>
              </a:ext>
            </a:extLst>
          </p:cNvPr>
          <p:cNvSpPr txBox="1"/>
          <p:nvPr/>
        </p:nvSpPr>
        <p:spPr>
          <a:xfrm>
            <a:off x="4052111" y="407952"/>
            <a:ext cx="27585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/>
              <a:t>Performetbien</a:t>
            </a:r>
            <a:endParaRPr lang="fr-FR" sz="1400" dirty="0"/>
          </a:p>
          <a:p>
            <a:r>
              <a:rPr lang="fr-FR" sz="1400" dirty="0"/>
              <a:t>4 rue du Capitaine </a:t>
            </a:r>
            <a:r>
              <a:rPr lang="fr-FR" sz="1400" dirty="0" err="1"/>
              <a:t>Lemonnyer</a:t>
            </a:r>
            <a:endParaRPr lang="fr-FR" sz="1400" dirty="0"/>
          </a:p>
          <a:p>
            <a:r>
              <a:rPr lang="fr-FR" sz="1400" dirty="0"/>
              <a:t>50290 BREHAL</a:t>
            </a:r>
          </a:p>
          <a:p>
            <a:r>
              <a:rPr lang="fr-FR" sz="1200" dirty="0"/>
              <a:t>Siret : 93975178000015</a:t>
            </a:r>
          </a:p>
          <a:p>
            <a:r>
              <a:rPr lang="fr-FR" sz="1200" dirty="0"/>
              <a:t>NDA : </a:t>
            </a:r>
            <a:r>
              <a:rPr lang="fr-F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28 50 01 723 50</a:t>
            </a:r>
            <a:endParaRPr lang="fr-FR" sz="1200" dirty="0"/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103CF14B-A3A4-5698-754E-AD5834B9A4FC}"/>
              </a:ext>
            </a:extLst>
          </p:cNvPr>
          <p:cNvSpPr txBox="1"/>
          <p:nvPr/>
        </p:nvSpPr>
        <p:spPr>
          <a:xfrm>
            <a:off x="3436270" y="4951893"/>
            <a:ext cx="3673775" cy="357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060"/>
              </a:lnSpc>
              <a:defRPr sz="2800" b="1" spc="52">
                <a:solidFill>
                  <a:srgbClr val="000000"/>
                </a:solidFill>
                <a:latin typeface="Segoe Print" panose="02000600000000000000" pitchFamily="2" charset="0"/>
                <a:ea typeface="Canva Student Font"/>
                <a:cs typeface="Canva Student Font"/>
              </a:defRPr>
            </a:lvl1pPr>
          </a:lstStyle>
          <a:p>
            <a:pPr>
              <a:lnSpc>
                <a:spcPts val="3000"/>
              </a:lnSpc>
            </a:pPr>
            <a:r>
              <a:rPr lang="fr-FR" sz="1800" dirty="0">
                <a:sym typeface="Canva Student Font"/>
              </a:rPr>
              <a:t>Contact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764" y="2275624"/>
            <a:ext cx="3461176" cy="2046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70045" lvl="1">
              <a:lnSpc>
                <a:spcPts val="1527"/>
              </a:lnSpc>
              <a:defRPr sz="1200" i="1" u="sng" spc="16">
                <a:solidFill>
                  <a:srgbClr val="FFFFFF"/>
                </a:solidFill>
                <a:ea typeface="Canva Sans"/>
                <a:cs typeface="Canva Sans"/>
              </a:defRPr>
            </a:lvl2pPr>
          </a:lstStyle>
          <a:p>
            <a:pPr lvl="1"/>
            <a:r>
              <a:rPr lang="fr-FR" i="0" u="none" dirty="0">
                <a:sym typeface="Canva Sans"/>
              </a:rPr>
              <a:t>A l’issue de la formation, le stagiaire sera capable de :</a:t>
            </a:r>
          </a:p>
          <a:p>
            <a:pPr marL="176213" marR="0" lvl="0" indent="-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Comprendre les mécanismes et manifestations des comportements difficiles en entreprise.</a:t>
            </a:r>
          </a:p>
          <a:p>
            <a:pPr marL="176213" marR="0" lvl="0" indent="-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Acquérir des compétences de communication adaptées aux situations relationnelles complexes.</a:t>
            </a:r>
          </a:p>
          <a:p>
            <a:pPr marL="176213" marR="0" lvl="0" indent="-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Protéger leur bien‑être et celui de leurs équipes face aux comportements perturbateurs.</a:t>
            </a:r>
          </a:p>
          <a:p>
            <a:pPr marL="176213" marR="0" lvl="0" indent="-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Développer des stratégies managériales pour limiter l’impact des personnalités toxiques.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FF196985-1AF9-B4BC-3542-DD4F42AB77CC}"/>
              </a:ext>
            </a:extLst>
          </p:cNvPr>
          <p:cNvSpPr txBox="1"/>
          <p:nvPr/>
        </p:nvSpPr>
        <p:spPr>
          <a:xfrm>
            <a:off x="7713512" y="805827"/>
            <a:ext cx="2255520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8"/>
              </a:lnSpc>
              <a:spcBef>
                <a:spcPct val="0"/>
              </a:spcBef>
            </a:pPr>
            <a:r>
              <a:rPr lang="fr-FR" sz="1200" b="1" spc="146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Tarif intra-entreprise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BDA812D1-74FB-28D9-F5E1-6F1870B69190}"/>
              </a:ext>
            </a:extLst>
          </p:cNvPr>
          <p:cNvSpPr txBox="1"/>
          <p:nvPr/>
        </p:nvSpPr>
        <p:spPr>
          <a:xfrm>
            <a:off x="7020665" y="1065032"/>
            <a:ext cx="3461176" cy="186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045" lvl="1">
              <a:lnSpc>
                <a:spcPts val="1527"/>
              </a:lnSpc>
            </a:pPr>
            <a:r>
              <a:rPr lang="fr-FR" sz="1200" spc="16" dirty="0">
                <a:solidFill>
                  <a:srgbClr val="FFFFFF"/>
                </a:solidFill>
                <a:ea typeface="Canva Sans"/>
                <a:cs typeface="Canva Sans"/>
                <a:sym typeface="Canva Sans"/>
              </a:rPr>
              <a:t>2200 € hors taxes, </a:t>
            </a:r>
          </a:p>
        </p:txBody>
      </p:sp>
      <p:pic>
        <p:nvPicPr>
          <p:cNvPr id="29" name="Image 28" descr="Une image contenant Police, texte, logo, Graphique&#10;&#10;Le contenu généré par l’IA peut être incorrect.">
            <a:extLst>
              <a:ext uri="{FF2B5EF4-FFF2-40B4-BE49-F238E27FC236}">
                <a16:creationId xmlns:a16="http://schemas.microsoft.com/office/drawing/2014/main" id="{7A09111B-3EE8-E24D-1BAB-329218010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57" y="6490768"/>
            <a:ext cx="1932599" cy="1036410"/>
          </a:xfrm>
          <a:prstGeom prst="rect">
            <a:avLst/>
          </a:prstGeom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7BCA75EB-5EBF-54B1-5C77-1E61C6388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69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4925CBBB-DEE9-346C-0232-F1C933EC30CB}"/>
              </a:ext>
            </a:extLst>
          </p:cNvPr>
          <p:cNvSpPr/>
          <p:nvPr/>
        </p:nvSpPr>
        <p:spPr>
          <a:xfrm>
            <a:off x="1162091" y="3001831"/>
            <a:ext cx="5072903" cy="3728720"/>
          </a:xfrm>
          <a:prstGeom prst="rightArrow">
            <a:avLst/>
          </a:prstGeom>
          <a:gradFill flip="none" rotWithShape="1">
            <a:gsLst>
              <a:gs pos="0">
                <a:srgbClr val="027A92">
                  <a:tint val="66000"/>
                  <a:satMod val="160000"/>
                </a:srgbClr>
              </a:gs>
              <a:gs pos="50000">
                <a:srgbClr val="027A92">
                  <a:tint val="44500"/>
                  <a:satMod val="160000"/>
                </a:srgbClr>
              </a:gs>
              <a:gs pos="100000">
                <a:srgbClr val="027A9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815A3DA-7312-A616-2FDF-10C52CCAE441}"/>
              </a:ext>
            </a:extLst>
          </p:cNvPr>
          <p:cNvSpPr txBox="1"/>
          <p:nvPr/>
        </p:nvSpPr>
        <p:spPr>
          <a:xfrm>
            <a:off x="279351" y="1195308"/>
            <a:ext cx="5643467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140090" lvl="1" indent="-70045">
              <a:lnSpc>
                <a:spcPts val="1527"/>
              </a:lnSpc>
              <a:buFont typeface="Arial"/>
              <a:buChar char="•"/>
              <a:defRPr sz="1200" spc="16">
                <a:solidFill>
                  <a:srgbClr val="FFFFFF"/>
                </a:solidFill>
                <a:ea typeface="Canva Sans"/>
                <a:cs typeface="Canva Sans"/>
              </a:defRPr>
            </a:lvl2pPr>
          </a:lstStyle>
          <a:p>
            <a:r>
              <a:rPr lang="fr-F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Identifier et comprendre les comportements difficiles</a:t>
            </a:r>
            <a:endParaRPr lang="fr-F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Définition et caractéristiques des comportements perturbateurs.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Typologies de comportements difficiles.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Reconnaître ces comportements dans l’environnement de travail.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Impacts sur le collectif, la performance et le bien‑être.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Origines : facteurs individuels, organisationnels, relationnels.</a:t>
            </a:r>
          </a:p>
          <a:p>
            <a:r>
              <a:rPr lang="fr-F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Mesurer les impacts sur le collectif et l’organisation</a:t>
            </a:r>
            <a:endParaRPr lang="fr-F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Effets sur le climat de travail.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Conséquences sur la performance individuelle et collective.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Risques psychosociaux associés.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Comprendre les dynamiques de groupe qui amplifient les tensions.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Communiquer efficacement dans les situations délicates</a:t>
            </a:r>
            <a:endParaRPr lang="fr-F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Écoute active et gestion des émotions.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S’affirmer sans entrer en conflit.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Désamorcer les comportements manipulateurs ou provocateurs.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Poser des limites claires et tenables.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Gérer le stress et la pression émotionnelle.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Maintenir son équilibre face aux situations complexes.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Prévenir les tensions et renforcer la cohésion</a:t>
            </a:r>
            <a:endParaRPr lang="fr-F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Promouvoir un climat de travail sain.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Prévenir les tensions et les conflits.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Développer une communication ouverte et respectueuse.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Renforcer la cohésion d’équipe malgré les personnalités difficiles.</a:t>
            </a:r>
          </a:p>
          <a:p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Installer des rituels relationnels sécurisants.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DF79AC24-9998-F235-85B4-2C1E37D9A1F9}"/>
              </a:ext>
            </a:extLst>
          </p:cNvPr>
          <p:cNvSpPr txBox="1"/>
          <p:nvPr/>
        </p:nvSpPr>
        <p:spPr>
          <a:xfrm>
            <a:off x="324258" y="214115"/>
            <a:ext cx="656508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  <a:spcBef>
                <a:spcPct val="0"/>
              </a:spcBef>
            </a:pPr>
            <a:r>
              <a:rPr lang="fr-FR" sz="2000" b="1" spc="146" dirty="0">
                <a:solidFill>
                  <a:srgbClr val="027A9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Programme</a:t>
            </a:r>
            <a:r>
              <a:rPr lang="fr-FR" sz="2000" b="1" spc="146" dirty="0">
                <a:solidFill>
                  <a:srgbClr val="4FA3B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fr-FR" sz="2000" b="1" spc="146" dirty="0">
                <a:solidFill>
                  <a:srgbClr val="027A9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détaillé : </a:t>
            </a:r>
            <a:r>
              <a:rPr lang="fr-FR" sz="2000" b="1" spc="146" dirty="0">
                <a:solidFill>
                  <a:srgbClr val="027A92"/>
                </a:solidFill>
                <a:sym typeface="Canva Student Font"/>
              </a:rPr>
              <a:t>Communiquer efficacement face à des personnalités complexes</a:t>
            </a:r>
            <a:endParaRPr lang="fr-FR" sz="2000" dirty="0">
              <a:solidFill>
                <a:srgbClr val="027A92"/>
              </a:solidFill>
              <a:sym typeface="Canva Student Font"/>
            </a:endParaRPr>
          </a:p>
          <a:p>
            <a:pPr>
              <a:lnSpc>
                <a:spcPts val="1800"/>
              </a:lnSpc>
              <a:spcBef>
                <a:spcPct val="0"/>
              </a:spcBef>
            </a:pPr>
            <a:endParaRPr lang="fr-FR" sz="1600" b="1" spc="146" dirty="0">
              <a:solidFill>
                <a:srgbClr val="027A9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12" name="Image 11" descr="Une image contenant dessin humoristique, obscurité, noir, Graphique&#10;&#10;Le contenu généré par l’IA peut être incorrect.">
            <a:extLst>
              <a:ext uri="{FF2B5EF4-FFF2-40B4-BE49-F238E27FC236}">
                <a16:creationId xmlns:a16="http://schemas.microsoft.com/office/drawing/2014/main" id="{2AF5FD84-DD39-E99A-9851-124239210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7" y="6530755"/>
            <a:ext cx="4772129" cy="81639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5DC23A3-F0A8-3BC1-B692-8DEBAC661E49}"/>
              </a:ext>
            </a:extLst>
          </p:cNvPr>
          <p:cNvSpPr txBox="1"/>
          <p:nvPr/>
        </p:nvSpPr>
        <p:spPr>
          <a:xfrm>
            <a:off x="6010328" y="3081087"/>
            <a:ext cx="4534605" cy="4001095"/>
          </a:xfrm>
          <a:custGeom>
            <a:avLst/>
            <a:gdLst>
              <a:gd name="connsiteX0" fmla="*/ 0 w 4534605"/>
              <a:gd name="connsiteY0" fmla="*/ 0 h 4001095"/>
              <a:gd name="connsiteX1" fmla="*/ 738493 w 4534605"/>
              <a:gd name="connsiteY1" fmla="*/ 0 h 4001095"/>
              <a:gd name="connsiteX2" fmla="*/ 1250255 w 4534605"/>
              <a:gd name="connsiteY2" fmla="*/ 0 h 4001095"/>
              <a:gd name="connsiteX3" fmla="*/ 1762018 w 4534605"/>
              <a:gd name="connsiteY3" fmla="*/ 0 h 4001095"/>
              <a:gd name="connsiteX4" fmla="*/ 2273781 w 4534605"/>
              <a:gd name="connsiteY4" fmla="*/ 0 h 4001095"/>
              <a:gd name="connsiteX5" fmla="*/ 2830889 w 4534605"/>
              <a:gd name="connsiteY5" fmla="*/ 0 h 4001095"/>
              <a:gd name="connsiteX6" fmla="*/ 3387998 w 4534605"/>
              <a:gd name="connsiteY6" fmla="*/ 0 h 4001095"/>
              <a:gd name="connsiteX7" fmla="*/ 4534605 w 4534605"/>
              <a:gd name="connsiteY7" fmla="*/ 0 h 4001095"/>
              <a:gd name="connsiteX8" fmla="*/ 4534605 w 4534605"/>
              <a:gd name="connsiteY8" fmla="*/ 626838 h 4001095"/>
              <a:gd name="connsiteX9" fmla="*/ 4534605 w 4534605"/>
              <a:gd name="connsiteY9" fmla="*/ 1373709 h 4001095"/>
              <a:gd name="connsiteX10" fmla="*/ 4534605 w 4534605"/>
              <a:gd name="connsiteY10" fmla="*/ 2040558 h 4001095"/>
              <a:gd name="connsiteX11" fmla="*/ 4534605 w 4534605"/>
              <a:gd name="connsiteY11" fmla="*/ 2627386 h 4001095"/>
              <a:gd name="connsiteX12" fmla="*/ 4534605 w 4534605"/>
              <a:gd name="connsiteY12" fmla="*/ 3374257 h 4001095"/>
              <a:gd name="connsiteX13" fmla="*/ 4534605 w 4534605"/>
              <a:gd name="connsiteY13" fmla="*/ 4001095 h 4001095"/>
              <a:gd name="connsiteX14" fmla="*/ 3796112 w 4534605"/>
              <a:gd name="connsiteY14" fmla="*/ 4001095 h 4001095"/>
              <a:gd name="connsiteX15" fmla="*/ 3102965 w 4534605"/>
              <a:gd name="connsiteY15" fmla="*/ 4001095 h 4001095"/>
              <a:gd name="connsiteX16" fmla="*/ 2500511 w 4534605"/>
              <a:gd name="connsiteY16" fmla="*/ 4001095 h 4001095"/>
              <a:gd name="connsiteX17" fmla="*/ 1943402 w 4534605"/>
              <a:gd name="connsiteY17" fmla="*/ 4001095 h 4001095"/>
              <a:gd name="connsiteX18" fmla="*/ 1295601 w 4534605"/>
              <a:gd name="connsiteY18" fmla="*/ 4001095 h 4001095"/>
              <a:gd name="connsiteX19" fmla="*/ 557109 w 4534605"/>
              <a:gd name="connsiteY19" fmla="*/ 4001095 h 4001095"/>
              <a:gd name="connsiteX20" fmla="*/ 0 w 4534605"/>
              <a:gd name="connsiteY20" fmla="*/ 4001095 h 4001095"/>
              <a:gd name="connsiteX21" fmla="*/ 0 w 4534605"/>
              <a:gd name="connsiteY21" fmla="*/ 3414268 h 4001095"/>
              <a:gd name="connsiteX22" fmla="*/ 0 w 4534605"/>
              <a:gd name="connsiteY22" fmla="*/ 2747419 h 4001095"/>
              <a:gd name="connsiteX23" fmla="*/ 0 w 4534605"/>
              <a:gd name="connsiteY23" fmla="*/ 2040558 h 4001095"/>
              <a:gd name="connsiteX24" fmla="*/ 0 w 4534605"/>
              <a:gd name="connsiteY24" fmla="*/ 1453731 h 4001095"/>
              <a:gd name="connsiteX25" fmla="*/ 0 w 4534605"/>
              <a:gd name="connsiteY25" fmla="*/ 786882 h 4001095"/>
              <a:gd name="connsiteX26" fmla="*/ 0 w 4534605"/>
              <a:gd name="connsiteY26" fmla="*/ 0 h 400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34605" h="4001095" extrusionOk="0">
                <a:moveTo>
                  <a:pt x="0" y="0"/>
                </a:moveTo>
                <a:cubicBezTo>
                  <a:pt x="165121" y="27545"/>
                  <a:pt x="446394" y="-23631"/>
                  <a:pt x="738493" y="0"/>
                </a:cubicBezTo>
                <a:cubicBezTo>
                  <a:pt x="1030592" y="23631"/>
                  <a:pt x="1076564" y="8355"/>
                  <a:pt x="1250255" y="0"/>
                </a:cubicBezTo>
                <a:cubicBezTo>
                  <a:pt x="1423946" y="-8355"/>
                  <a:pt x="1518224" y="-8724"/>
                  <a:pt x="1762018" y="0"/>
                </a:cubicBezTo>
                <a:cubicBezTo>
                  <a:pt x="2005812" y="8724"/>
                  <a:pt x="2160739" y="-6720"/>
                  <a:pt x="2273781" y="0"/>
                </a:cubicBezTo>
                <a:cubicBezTo>
                  <a:pt x="2386823" y="6720"/>
                  <a:pt x="2578428" y="23655"/>
                  <a:pt x="2830889" y="0"/>
                </a:cubicBezTo>
                <a:cubicBezTo>
                  <a:pt x="3083350" y="-23655"/>
                  <a:pt x="3129775" y="-16548"/>
                  <a:pt x="3387998" y="0"/>
                </a:cubicBezTo>
                <a:cubicBezTo>
                  <a:pt x="3646221" y="16548"/>
                  <a:pt x="4216663" y="-4384"/>
                  <a:pt x="4534605" y="0"/>
                </a:cubicBezTo>
                <a:cubicBezTo>
                  <a:pt x="4506329" y="298501"/>
                  <a:pt x="4506348" y="352953"/>
                  <a:pt x="4534605" y="626838"/>
                </a:cubicBezTo>
                <a:cubicBezTo>
                  <a:pt x="4562862" y="900723"/>
                  <a:pt x="4503391" y="1035510"/>
                  <a:pt x="4534605" y="1373709"/>
                </a:cubicBezTo>
                <a:cubicBezTo>
                  <a:pt x="4565819" y="1711908"/>
                  <a:pt x="4502494" y="1811420"/>
                  <a:pt x="4534605" y="2040558"/>
                </a:cubicBezTo>
                <a:cubicBezTo>
                  <a:pt x="4566716" y="2269696"/>
                  <a:pt x="4561632" y="2352369"/>
                  <a:pt x="4534605" y="2627386"/>
                </a:cubicBezTo>
                <a:cubicBezTo>
                  <a:pt x="4507578" y="2902403"/>
                  <a:pt x="4524344" y="3193485"/>
                  <a:pt x="4534605" y="3374257"/>
                </a:cubicBezTo>
                <a:cubicBezTo>
                  <a:pt x="4544866" y="3555029"/>
                  <a:pt x="4544746" y="3849276"/>
                  <a:pt x="4534605" y="4001095"/>
                </a:cubicBezTo>
                <a:cubicBezTo>
                  <a:pt x="4263401" y="3976387"/>
                  <a:pt x="4019834" y="3966613"/>
                  <a:pt x="3796112" y="4001095"/>
                </a:cubicBezTo>
                <a:cubicBezTo>
                  <a:pt x="3572390" y="4035577"/>
                  <a:pt x="3400506" y="4034031"/>
                  <a:pt x="3102965" y="4001095"/>
                </a:cubicBezTo>
                <a:cubicBezTo>
                  <a:pt x="2805424" y="3968159"/>
                  <a:pt x="2692293" y="4015402"/>
                  <a:pt x="2500511" y="4001095"/>
                </a:cubicBezTo>
                <a:cubicBezTo>
                  <a:pt x="2308729" y="3986788"/>
                  <a:pt x="2061310" y="4013003"/>
                  <a:pt x="1943402" y="4001095"/>
                </a:cubicBezTo>
                <a:cubicBezTo>
                  <a:pt x="1825494" y="3989187"/>
                  <a:pt x="1439653" y="3972530"/>
                  <a:pt x="1295601" y="4001095"/>
                </a:cubicBezTo>
                <a:cubicBezTo>
                  <a:pt x="1151549" y="4029660"/>
                  <a:pt x="765242" y="4005545"/>
                  <a:pt x="557109" y="4001095"/>
                </a:cubicBezTo>
                <a:cubicBezTo>
                  <a:pt x="348976" y="3996645"/>
                  <a:pt x="152997" y="4028056"/>
                  <a:pt x="0" y="4001095"/>
                </a:cubicBezTo>
                <a:cubicBezTo>
                  <a:pt x="-18607" y="3860303"/>
                  <a:pt x="-11735" y="3538168"/>
                  <a:pt x="0" y="3414268"/>
                </a:cubicBezTo>
                <a:cubicBezTo>
                  <a:pt x="11735" y="3290368"/>
                  <a:pt x="29880" y="2891646"/>
                  <a:pt x="0" y="2747419"/>
                </a:cubicBezTo>
                <a:cubicBezTo>
                  <a:pt x="-29880" y="2603192"/>
                  <a:pt x="-19081" y="2383853"/>
                  <a:pt x="0" y="2040558"/>
                </a:cubicBezTo>
                <a:cubicBezTo>
                  <a:pt x="19081" y="1697263"/>
                  <a:pt x="-9334" y="1745753"/>
                  <a:pt x="0" y="1453731"/>
                </a:cubicBezTo>
                <a:cubicBezTo>
                  <a:pt x="9334" y="1161709"/>
                  <a:pt x="-27293" y="934957"/>
                  <a:pt x="0" y="786882"/>
                </a:cubicBezTo>
                <a:cubicBezTo>
                  <a:pt x="27293" y="638807"/>
                  <a:pt x="20773" y="323211"/>
                  <a:pt x="0" y="0"/>
                </a:cubicBezTo>
                <a:close/>
              </a:path>
            </a:pathLst>
          </a:custGeom>
          <a:noFill/>
          <a:ln w="57150">
            <a:solidFill>
              <a:srgbClr val="027A92"/>
            </a:solidFill>
            <a:extLst>
              <a:ext uri="{C807C97D-BFC1-408E-A445-0C87EB9F89A2}">
                <ask:lineSketchStyleProps xmlns:ask="http://schemas.microsoft.com/office/drawing/2018/sketchyshapes" sd="10930172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fr-FR" sz="1600" i="1" dirty="0">
                <a:solidFill>
                  <a:srgbClr val="027A92"/>
                </a:solidFill>
              </a:rPr>
              <a:t>Résultats attendus</a:t>
            </a:r>
          </a:p>
          <a:p>
            <a:pPr marL="92075" indent="-92075"/>
            <a:r>
              <a:rPr lang="fr-FR" sz="1400" dirty="0">
                <a:effectLst/>
              </a:rPr>
              <a:t>Les participants :</a:t>
            </a:r>
            <a:endParaRPr lang="fr-FR" sz="1400" dirty="0"/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Identifient les comportements difficiles et leurs impacts sur le collectif.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Comprennent les mécanismes individuels et organisationnels qui les génèrent.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Communiquent avec assertivité dans les situations délicates.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Désamorcent les comportements perturbateurs sans escalade.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Posent des limites claires et préservent leur équilibre émotionnel.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Protègent le bien‑être de leur équipe face aux personnalités complexes.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Développent des stratégies managériales pour limiter l’impact des comportements toxiques.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Renforcent la cohésion et le climat de travail malgré les tensions.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8022711-0BB8-35D1-EF08-C157B8BE7AFE}"/>
              </a:ext>
            </a:extLst>
          </p:cNvPr>
          <p:cNvSpPr txBox="1"/>
          <p:nvPr/>
        </p:nvSpPr>
        <p:spPr>
          <a:xfrm>
            <a:off x="6010328" y="1332130"/>
            <a:ext cx="4402134" cy="1477328"/>
          </a:xfrm>
          <a:prstGeom prst="rect">
            <a:avLst/>
          </a:prstGeom>
          <a:solidFill>
            <a:srgbClr val="027A92"/>
          </a:solidFill>
          <a:ln>
            <a:solidFill>
              <a:srgbClr val="027A92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1200" b="1"/>
            </a:lvl1pPr>
            <a:lvl2pPr marL="140090" lvl="1" indent="-70045">
              <a:lnSpc>
                <a:spcPts val="1527"/>
              </a:lnSpc>
              <a:buFont typeface="Arial"/>
              <a:buChar char="•"/>
              <a:defRPr sz="1200" spc="16">
                <a:solidFill>
                  <a:srgbClr val="FFFFFF"/>
                </a:solidFill>
                <a:ea typeface="Canva Sans"/>
                <a:cs typeface="Canva Sans"/>
              </a:defRPr>
            </a:lvl2pPr>
          </a:lstStyle>
          <a:p>
            <a:pPr marL="182563" indent="-90488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chemeClr val="bg1"/>
              </a:solidFill>
            </a:endParaRPr>
          </a:p>
          <a:p>
            <a:pPr marL="182563" indent="-9048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bg1"/>
                </a:solidFill>
              </a:rPr>
              <a:t>Modalités pédagogiques</a:t>
            </a:r>
          </a:p>
          <a:p>
            <a:pPr marL="93663"/>
            <a:r>
              <a:rPr lang="fr-FR" b="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Apports théoriques ciblés</a:t>
            </a:r>
          </a:p>
          <a:p>
            <a:pPr marL="93663"/>
            <a:r>
              <a:rPr lang="fr-FR" b="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Étude de cas et analyse de situations</a:t>
            </a:r>
          </a:p>
          <a:p>
            <a:pPr marL="93663"/>
            <a:r>
              <a:rPr lang="fr-FR" b="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Mises en situation et jeux de rôle</a:t>
            </a:r>
          </a:p>
          <a:p>
            <a:pPr marL="93663"/>
            <a:r>
              <a:rPr lang="fr-FR" b="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Ateliers en sous‑groupes</a:t>
            </a:r>
          </a:p>
          <a:p>
            <a:pPr marL="93663"/>
            <a:r>
              <a:rPr lang="fr-FR" b="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Feedbacks et </a:t>
            </a:r>
            <a:r>
              <a:rPr lang="fr-FR" b="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débriefs</a:t>
            </a:r>
            <a:r>
              <a:rPr lang="fr-FR" b="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structurés</a:t>
            </a:r>
          </a:p>
          <a:p>
            <a:pPr marL="92075">
              <a:tabLst>
                <a:tab pos="92075" algn="l"/>
              </a:tabLst>
            </a:pPr>
            <a:endParaRPr lang="fr-FR" b="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AA754C8-1572-E5B0-AD8F-DD896809D11E}"/>
              </a:ext>
            </a:extLst>
          </p:cNvPr>
          <p:cNvSpPr>
            <a:spLocks noChangeAspect="1"/>
          </p:cNvSpPr>
          <p:nvPr/>
        </p:nvSpPr>
        <p:spPr>
          <a:xfrm>
            <a:off x="7291483" y="-702017"/>
            <a:ext cx="4682983" cy="3388709"/>
          </a:xfrm>
          <a:custGeom>
            <a:avLst/>
            <a:gdLst/>
            <a:ahLst/>
            <a:cxnLst/>
            <a:rect l="l" t="t" r="r" b="b"/>
            <a:pathLst>
              <a:path w="5666849" h="3983323">
                <a:moveTo>
                  <a:pt x="0" y="0"/>
                </a:moveTo>
                <a:lnTo>
                  <a:pt x="5666849" y="0"/>
                </a:lnTo>
                <a:lnTo>
                  <a:pt x="5666849" y="3983323"/>
                </a:lnTo>
                <a:lnTo>
                  <a:pt x="0" y="3983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621</Words>
  <Application>Microsoft Office PowerPoint</Application>
  <PresentationFormat>Personnalisé</PresentationFormat>
  <Paragraphs>90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Canva Sans</vt:lpstr>
      <vt:lpstr>Canva Sans Bold</vt:lpstr>
      <vt:lpstr>Canva Student Font</vt:lpstr>
      <vt:lpstr>Gilda Display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Olivier</dc:creator>
  <cp:lastModifiedBy>Stephanie Olivier</cp:lastModifiedBy>
  <cp:revision>21</cp:revision>
  <dcterms:created xsi:type="dcterms:W3CDTF">2026-01-08T15:09:29Z</dcterms:created>
  <dcterms:modified xsi:type="dcterms:W3CDTF">2026-03-10T16:15:36Z</dcterms:modified>
</cp:coreProperties>
</file>